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Proxima Nova Semibold"/>
      <p:regular r:id="rId16"/>
      <p:bold r:id="rId17"/>
      <p:boldItalic r:id="rId18"/>
    </p:embeddedFont>
    <p:embeddedFont>
      <p:font typeface="Space Grotesk Light"/>
      <p:regular r:id="rId19"/>
      <p:bold r:id="rId20"/>
    </p:embeddedFont>
    <p:embeddedFont>
      <p:font typeface="Space Grotesk Medium"/>
      <p:regular r:id="rId21"/>
      <p:bold r:id="rId22"/>
    </p:embeddedFont>
    <p:embeddedFont>
      <p:font typeface="Space Grotesk SemiBold"/>
      <p:regular r:id="rId23"/>
      <p:bold r:id="rId24"/>
    </p:embeddedFont>
    <p:embeddedFont>
      <p:font typeface="Space Grotesk"/>
      <p:regular r:id="rId25"/>
      <p:bold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478">
          <p15:clr>
            <a:srgbClr val="A4A3A4"/>
          </p15:clr>
        </p15:guide>
        <p15:guide id="2" pos="2754">
          <p15:clr>
            <a:srgbClr val="A4A3A4"/>
          </p15:clr>
        </p15:guide>
        <p15:guide id="3" orient="horz" pos="2910">
          <p15:clr>
            <a:srgbClr val="9AA0A6"/>
          </p15:clr>
        </p15:guide>
        <p15:guide id="4" pos="5613">
          <p15:clr>
            <a:srgbClr val="9AA0A6"/>
          </p15:clr>
        </p15:guide>
        <p15:guide id="5" orient="horz" pos="1071">
          <p15:clr>
            <a:srgbClr val="9AA0A6"/>
          </p15:clr>
        </p15:guide>
        <p15:guide id="6" orient="horz" pos="1478">
          <p15:clr>
            <a:srgbClr val="9AA0A6"/>
          </p15:clr>
        </p15:guide>
        <p15:guide id="7" pos="261">
          <p15:clr>
            <a:srgbClr val="9AA0A6"/>
          </p15:clr>
        </p15:guide>
        <p15:guide id="8" pos="5255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478" orient="horz"/>
        <p:guide pos="2754"/>
        <p:guide pos="2910" orient="horz"/>
        <p:guide pos="5613"/>
        <p:guide pos="1071" orient="horz"/>
        <p:guide pos="1478" orient="horz"/>
        <p:guide pos="261"/>
        <p:guide pos="5255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SpaceGroteskLight-bold.fntdata"/><Relationship Id="rId22" Type="http://schemas.openxmlformats.org/officeDocument/2006/relationships/font" Target="fonts/SpaceGroteskMedium-bold.fntdata"/><Relationship Id="rId21" Type="http://schemas.openxmlformats.org/officeDocument/2006/relationships/font" Target="fonts/SpaceGroteskMedium-regular.fntdata"/><Relationship Id="rId24" Type="http://schemas.openxmlformats.org/officeDocument/2006/relationships/font" Target="fonts/SpaceGroteskSemiBold-bold.fntdata"/><Relationship Id="rId23" Type="http://schemas.openxmlformats.org/officeDocument/2006/relationships/font" Target="fonts/SpaceGroteskSemiBold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SpaceGrotesk-bold.fntdata"/><Relationship Id="rId25" Type="http://schemas.openxmlformats.org/officeDocument/2006/relationships/font" Target="fonts/SpaceGrotesk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ProximaNovaSemibold-bold.fntdata"/><Relationship Id="rId16" Type="http://schemas.openxmlformats.org/officeDocument/2006/relationships/font" Target="fonts/ProximaNovaSemibold-regular.fntdata"/><Relationship Id="rId19" Type="http://schemas.openxmlformats.org/officeDocument/2006/relationships/font" Target="fonts/SpaceGroteskLight-regular.fntdata"/><Relationship Id="rId18" Type="http://schemas.openxmlformats.org/officeDocument/2006/relationships/font" Target="fonts/ProximaNovaSemibold-boldItalic.fntdata"/></Relationships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jp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3.png>
</file>

<file path=ppt/media/image4.png>
</file>

<file path=ppt/media/image5.png>
</file>

<file path=ppt/media/image6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1aa79bd3040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1aa79bd3040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5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1bc4d7bee79_0_1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1bc4d7bee79_0_1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131a5c5518d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131a5c5518d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1bc4d7bee79_0_1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235" name="Google Shape;235;g1bc4d7bee79_0_1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9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bc4d7bee79_0_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Histograma, barra, donut, waterfall, heatmap</a:t>
            </a:r>
            <a:br>
              <a:rPr lang="pt-BR"/>
            </a:br>
            <a:r>
              <a:rPr lang="pt-BR"/>
              <a:t>Ao longo do curso ensinar tecnicas de como apresentar, melhores tipos de grafico para cada tipo de usuario, informação</a:t>
            </a:r>
            <a:endParaRPr/>
          </a:p>
        </p:txBody>
      </p:sp>
      <p:sp>
        <p:nvSpPr>
          <p:cNvPr id="241" name="Google Shape;241;g1bc4d7bee79_0_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1bc7019b174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Histograma, barra, donut, waterfall, heatmap</a:t>
            </a:r>
            <a:br>
              <a:rPr lang="pt-BR"/>
            </a:br>
            <a:r>
              <a:rPr lang="pt-BR"/>
              <a:t>Ao longo do curso ensinar tecnicas de como apresentar, melhores tipos de grafico para cada tipo de usuario, informação</a:t>
            </a:r>
            <a:endParaRPr/>
          </a:p>
        </p:txBody>
      </p:sp>
      <p:sp>
        <p:nvSpPr>
          <p:cNvPr id="247" name="Google Shape;247;g1bc7019b174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g1bc7019b174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Histograma, barra, donut, waterfall, heatmap</a:t>
            </a:r>
            <a:br>
              <a:rPr lang="pt-BR"/>
            </a:br>
            <a:r>
              <a:rPr lang="pt-BR"/>
              <a:t>Ao longo do curso ensinar tecnicas de como apresentar, melhores tipos de grafico para cada tipo de usuario, informação</a:t>
            </a:r>
            <a:endParaRPr/>
          </a:p>
        </p:txBody>
      </p:sp>
      <p:sp>
        <p:nvSpPr>
          <p:cNvPr id="254" name="Google Shape;254;g1bc7019b174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g131a5c5518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1" name="Google Shape;261;g131a5c5518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133abd18c30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133abd18c30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1bc4d7bee79_0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1bc4d7bee79_0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7.jpg"/><Relationship Id="rId4" Type="http://schemas.openxmlformats.org/officeDocument/2006/relationships/image" Target="../media/image12.png"/><Relationship Id="rId5" Type="http://schemas.openxmlformats.org/officeDocument/2006/relationships/image" Target="../media/image9.png"/><Relationship Id="rId6" Type="http://schemas.openxmlformats.org/officeDocument/2006/relationships/image" Target="../media/image6.png"/><Relationship Id="rId7" Type="http://schemas.openxmlformats.org/officeDocument/2006/relationships/image" Target="../media/image5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8.pn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3.png"/><Relationship Id="rId3" Type="http://schemas.openxmlformats.org/officeDocument/2006/relationships/image" Target="../media/image4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Relationship Id="rId3" Type="http://schemas.openxmlformats.org/officeDocument/2006/relationships/image" Target="../media/image4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4.png"/><Relationship Id="rId3" Type="http://schemas.openxmlformats.org/officeDocument/2006/relationships/image" Target="../media/image4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9.jpg"/><Relationship Id="rId3" Type="http://schemas.openxmlformats.org/officeDocument/2006/relationships/image" Target="../media/image2.png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8.pn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8.png"/><Relationship Id="rId4" Type="http://schemas.openxmlformats.org/officeDocument/2006/relationships/image" Target="../media/image3.png"/><Relationship Id="rId5" Type="http://schemas.openxmlformats.org/officeDocument/2006/relationships/image" Target="../media/image21.png"/><Relationship Id="rId6" Type="http://schemas.openxmlformats.org/officeDocument/2006/relationships/image" Target="../media/image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2.png"/><Relationship Id="rId3" Type="http://schemas.openxmlformats.org/officeDocument/2006/relationships/image" Target="../media/image3.png"/><Relationship Id="rId4" Type="http://schemas.openxmlformats.org/officeDocument/2006/relationships/image" Target="../media/image6.png"/><Relationship Id="rId5" Type="http://schemas.openxmlformats.org/officeDocument/2006/relationships/image" Target="../media/image8.png"/><Relationship Id="rId6" Type="http://schemas.openxmlformats.org/officeDocument/2006/relationships/image" Target="../media/image4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8.png"/><Relationship Id="rId4" Type="http://schemas.openxmlformats.org/officeDocument/2006/relationships/image" Target="../media/image3.png"/><Relationship Id="rId5" Type="http://schemas.openxmlformats.org/officeDocument/2006/relationships/image" Target="../media/image21.png"/><Relationship Id="rId6" Type="http://schemas.openxmlformats.org/officeDocument/2006/relationships/image" Target="../media/image4.png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8.png"/><Relationship Id="rId4" Type="http://schemas.openxmlformats.org/officeDocument/2006/relationships/image" Target="../media/image3.png"/><Relationship Id="rId5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-14150" y="558925"/>
            <a:ext cx="1549500" cy="0"/>
          </a:xfrm>
          <a:prstGeom prst="straightConnector1">
            <a:avLst/>
          </a:prstGeom>
          <a:noFill/>
          <a:ln cap="flat" cmpd="sng" w="19050">
            <a:solidFill>
              <a:srgbClr val="AEFFC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" name="Google Shape;11;p2"/>
          <p:cNvSpPr txBox="1"/>
          <p:nvPr/>
        </p:nvSpPr>
        <p:spPr>
          <a:xfrm>
            <a:off x="3677525" y="2022100"/>
            <a:ext cx="4917000" cy="41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pic>
        <p:nvPicPr>
          <p:cNvPr id="12" name="Google Shape;12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89550" y="4620125"/>
            <a:ext cx="739049" cy="243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/>
          <p:cNvPicPr preferRelativeResize="0"/>
          <p:nvPr/>
        </p:nvPicPr>
        <p:blipFill rotWithShape="1">
          <a:blip r:embed="rId3">
            <a:alphaModFix/>
          </a:blip>
          <a:srcRect b="0" l="0" r="16359" t="34132"/>
          <a:stretch/>
        </p:blipFill>
        <p:spPr>
          <a:xfrm>
            <a:off x="428800" y="824775"/>
            <a:ext cx="2987401" cy="352462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" name="Google Shape;14;p2"/>
          <p:cNvCxnSpPr/>
          <p:nvPr/>
        </p:nvCxnSpPr>
        <p:spPr>
          <a:xfrm>
            <a:off x="3804800" y="1527125"/>
            <a:ext cx="3155100" cy="0"/>
          </a:xfrm>
          <a:prstGeom prst="straightConnector1">
            <a:avLst/>
          </a:prstGeom>
          <a:noFill/>
          <a:ln cap="flat" cmpd="sng" w="19050">
            <a:solidFill>
              <a:srgbClr val="DD2663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5" name="Google Shape;15;p2"/>
          <p:cNvCxnSpPr/>
          <p:nvPr/>
        </p:nvCxnSpPr>
        <p:spPr>
          <a:xfrm>
            <a:off x="3804800" y="1858900"/>
            <a:ext cx="2802000" cy="0"/>
          </a:xfrm>
          <a:prstGeom prst="straightConnector1">
            <a:avLst/>
          </a:prstGeom>
          <a:noFill/>
          <a:ln cap="flat" cmpd="sng" w="19050">
            <a:solidFill>
              <a:srgbClr val="DD266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" name="Google Shape;16;p2"/>
          <p:cNvSpPr txBox="1"/>
          <p:nvPr/>
        </p:nvSpPr>
        <p:spPr>
          <a:xfrm>
            <a:off x="3677525" y="1261750"/>
            <a:ext cx="4478400" cy="71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2400">
                <a:solidFill>
                  <a:srgbClr val="02024A"/>
                </a:solidFill>
                <a:latin typeface="Space Grotesk"/>
                <a:ea typeface="Space Grotesk"/>
                <a:cs typeface="Space Grotesk"/>
                <a:sym typeface="Space Grotesk"/>
              </a:rPr>
              <a:t>Escola de experiência,</a:t>
            </a:r>
            <a:endParaRPr b="1" sz="2400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rtl="0" algn="l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pt-BR" sz="2400">
                <a:solidFill>
                  <a:srgbClr val="02024A"/>
                </a:solidFill>
                <a:latin typeface="Space Grotesk"/>
                <a:ea typeface="Space Grotesk"/>
                <a:cs typeface="Space Grotesk"/>
                <a:sym typeface="Space Grotesk"/>
              </a:rPr>
              <a:t>tecnologia e futuro</a:t>
            </a:r>
            <a:endParaRPr b="1" sz="2400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7" name="Google Shape;17;p2"/>
          <p:cNvSpPr txBox="1"/>
          <p:nvPr>
            <p:ph type="title"/>
          </p:nvPr>
        </p:nvSpPr>
        <p:spPr>
          <a:xfrm>
            <a:off x="311700" y="249150"/>
            <a:ext cx="4526700" cy="2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2024A"/>
              </a:buClr>
              <a:buSzPts val="1500"/>
              <a:buNone/>
              <a:defRPr b="1" sz="1500">
                <a:solidFill>
                  <a:srgbClr val="02024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 b="1" sz="1500"/>
            </a:lvl9pPr>
          </a:lstStyle>
          <a:p/>
        </p:txBody>
      </p:sp>
      <p:sp>
        <p:nvSpPr>
          <p:cNvPr id="18" name="Google Shape;18;p2"/>
          <p:cNvSpPr txBox="1"/>
          <p:nvPr>
            <p:ph idx="1" type="subTitle"/>
          </p:nvPr>
        </p:nvSpPr>
        <p:spPr>
          <a:xfrm>
            <a:off x="3804800" y="2157150"/>
            <a:ext cx="4155600" cy="6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/>
        </p:txBody>
      </p:sp>
      <p:pic>
        <p:nvPicPr>
          <p:cNvPr id="19" name="Google Shape;19;p2"/>
          <p:cNvPicPr preferRelativeResize="0"/>
          <p:nvPr/>
        </p:nvPicPr>
        <p:blipFill rotWithShape="1">
          <a:blip r:embed="rId4">
            <a:alphaModFix/>
          </a:blip>
          <a:srcRect b="0" l="0" r="7604" t="0"/>
          <a:stretch/>
        </p:blipFill>
        <p:spPr>
          <a:xfrm>
            <a:off x="0" y="-23225"/>
            <a:ext cx="9144003" cy="5189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2800" y="233425"/>
            <a:ext cx="161925" cy="161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83200" y="4196525"/>
            <a:ext cx="161925" cy="161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22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71775" y="4772175"/>
            <a:ext cx="161925" cy="161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23;p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flipH="1">
            <a:off x="7949075" y="3343188"/>
            <a:ext cx="2295525" cy="229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487745" y="395350"/>
            <a:ext cx="1299550" cy="9498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titulo a esquerda roxo">
  <p:cSld name="MAIN_POINT_1">
    <p:bg>
      <p:bgPr>
        <a:solidFill>
          <a:srgbClr val="7C2ECB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6162538" y="-1054600"/>
            <a:ext cx="2295525" cy="229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0963" y="-155175"/>
            <a:ext cx="3709850" cy="370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358562" y="4403713"/>
            <a:ext cx="1181400" cy="11814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3" name="Google Shape;113;p11"/>
          <p:cNvGrpSpPr/>
          <p:nvPr/>
        </p:nvGrpSpPr>
        <p:grpSpPr>
          <a:xfrm>
            <a:off x="1287529" y="4356378"/>
            <a:ext cx="481086" cy="257959"/>
            <a:chOff x="1019875" y="4108325"/>
            <a:chExt cx="697125" cy="373800"/>
          </a:xfrm>
        </p:grpSpPr>
        <p:sp>
          <p:nvSpPr>
            <p:cNvPr id="114" name="Google Shape;114;p11"/>
            <p:cNvSpPr/>
            <p:nvPr/>
          </p:nvSpPr>
          <p:spPr>
            <a:xfrm>
              <a:off x="1246700" y="4110700"/>
              <a:ext cx="239200" cy="368550"/>
            </a:xfrm>
            <a:custGeom>
              <a:rect b="b" l="l" r="r" t="t"/>
              <a:pathLst>
                <a:path extrusionOk="0" h="14742" w="9568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>
              <a:off x="10198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>
              <a:off x="1243850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14725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8" name="Google Shape;118;p11"/>
          <p:cNvSpPr txBox="1"/>
          <p:nvPr>
            <p:ph type="title"/>
          </p:nvPr>
        </p:nvSpPr>
        <p:spPr>
          <a:xfrm>
            <a:off x="1085675" y="1090925"/>
            <a:ext cx="44976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9" name="Google Shape;119;p11"/>
          <p:cNvSpPr txBox="1"/>
          <p:nvPr>
            <p:ph idx="2" type="title"/>
          </p:nvPr>
        </p:nvSpPr>
        <p:spPr>
          <a:xfrm>
            <a:off x="1146525" y="2606525"/>
            <a:ext cx="3921600" cy="9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20" name="Google Shape;120;p1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titulo a esquerda ">
  <p:cSld name="SECTION_TITLE_AND_DESCRIPTION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40375" y="0"/>
            <a:ext cx="9239376" cy="51971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3" name="Google Shape;123;p12"/>
          <p:cNvGrpSpPr/>
          <p:nvPr/>
        </p:nvGrpSpPr>
        <p:grpSpPr>
          <a:xfrm>
            <a:off x="1287529" y="4356378"/>
            <a:ext cx="481086" cy="257959"/>
            <a:chOff x="1019875" y="4108325"/>
            <a:chExt cx="697125" cy="373800"/>
          </a:xfrm>
        </p:grpSpPr>
        <p:sp>
          <p:nvSpPr>
            <p:cNvPr id="124" name="Google Shape;124;p12"/>
            <p:cNvSpPr/>
            <p:nvPr/>
          </p:nvSpPr>
          <p:spPr>
            <a:xfrm>
              <a:off x="1246700" y="4110700"/>
              <a:ext cx="239200" cy="368550"/>
            </a:xfrm>
            <a:custGeom>
              <a:rect b="b" l="l" r="r" t="t"/>
              <a:pathLst>
                <a:path extrusionOk="0" h="14742" w="9568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2"/>
            <p:cNvSpPr/>
            <p:nvPr/>
          </p:nvSpPr>
          <p:spPr>
            <a:xfrm>
              <a:off x="10198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" name="Google Shape;126;p12"/>
            <p:cNvSpPr/>
            <p:nvPr/>
          </p:nvSpPr>
          <p:spPr>
            <a:xfrm>
              <a:off x="1243850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" name="Google Shape;127;p12"/>
            <p:cNvSpPr/>
            <p:nvPr/>
          </p:nvSpPr>
          <p:spPr>
            <a:xfrm>
              <a:off x="14725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8" name="Google Shape;128;p12"/>
          <p:cNvSpPr txBox="1"/>
          <p:nvPr>
            <p:ph type="title"/>
          </p:nvPr>
        </p:nvSpPr>
        <p:spPr>
          <a:xfrm>
            <a:off x="1085675" y="1090925"/>
            <a:ext cx="44976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9" name="Google Shape;129;p12"/>
          <p:cNvSpPr txBox="1"/>
          <p:nvPr>
            <p:ph idx="2" type="title"/>
          </p:nvPr>
        </p:nvSpPr>
        <p:spPr>
          <a:xfrm>
            <a:off x="1146525" y="2606525"/>
            <a:ext cx="3921600" cy="9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30" name="Google Shape;130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titulo ao centro fundo de estrelas">
  <p:cSld name="CAPTION_ONLY">
    <p:bg>
      <p:bgPr>
        <a:solidFill>
          <a:srgbClr val="040427"/>
        </a:solidFill>
      </p:bgPr>
    </p:bg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133" name="Google Shape;133;p13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>
            <a:off x="-54900" y="-30875"/>
            <a:ext cx="9198898" cy="51743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" name="Google Shape;134;p13"/>
          <p:cNvGrpSpPr/>
          <p:nvPr/>
        </p:nvGrpSpPr>
        <p:grpSpPr>
          <a:xfrm>
            <a:off x="4032754" y="3643153"/>
            <a:ext cx="481086" cy="257959"/>
            <a:chOff x="1019875" y="4108325"/>
            <a:chExt cx="697125" cy="373800"/>
          </a:xfrm>
        </p:grpSpPr>
        <p:sp>
          <p:nvSpPr>
            <p:cNvPr id="135" name="Google Shape;135;p13"/>
            <p:cNvSpPr/>
            <p:nvPr/>
          </p:nvSpPr>
          <p:spPr>
            <a:xfrm>
              <a:off x="1246700" y="4110700"/>
              <a:ext cx="239200" cy="368550"/>
            </a:xfrm>
            <a:custGeom>
              <a:rect b="b" l="l" r="r" t="t"/>
              <a:pathLst>
                <a:path extrusionOk="0" h="14742" w="9568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" name="Google Shape;136;p13"/>
            <p:cNvSpPr/>
            <p:nvPr/>
          </p:nvSpPr>
          <p:spPr>
            <a:xfrm>
              <a:off x="10198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" name="Google Shape;137;p13"/>
            <p:cNvSpPr/>
            <p:nvPr/>
          </p:nvSpPr>
          <p:spPr>
            <a:xfrm>
              <a:off x="1243850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8" name="Google Shape;138;p13"/>
            <p:cNvSpPr/>
            <p:nvPr/>
          </p:nvSpPr>
          <p:spPr>
            <a:xfrm>
              <a:off x="14725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39" name="Google Shape;139;p13"/>
          <p:cNvSpPr txBox="1"/>
          <p:nvPr>
            <p:ph type="title"/>
          </p:nvPr>
        </p:nvSpPr>
        <p:spPr>
          <a:xfrm>
            <a:off x="1777450" y="1090925"/>
            <a:ext cx="49917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BEFECD"/>
              </a:buClr>
              <a:buSzPts val="3000"/>
              <a:buNone/>
              <a:defRPr b="1" sz="3000">
                <a:solidFill>
                  <a:srgbClr val="BEFECD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40" name="Google Shape;140;p13"/>
          <p:cNvSpPr txBox="1"/>
          <p:nvPr>
            <p:ph idx="2" type="title"/>
          </p:nvPr>
        </p:nvSpPr>
        <p:spPr>
          <a:xfrm>
            <a:off x="2312500" y="2606525"/>
            <a:ext cx="3921600" cy="9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41" name="Google Shape;14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titulo ao centro fundo de estrelas roxo">
  <p:cSld name="CAPTION_ONLY_1">
    <p:bg>
      <p:bgPr>
        <a:solidFill>
          <a:srgbClr val="7C2ECB"/>
        </a:solidFill>
      </p:bgPr>
    </p:bg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144" name="Google Shape;144;p14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>
            <a:off x="-27450" y="-15437"/>
            <a:ext cx="9198898" cy="51743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5" name="Google Shape;145;p14"/>
          <p:cNvGrpSpPr/>
          <p:nvPr/>
        </p:nvGrpSpPr>
        <p:grpSpPr>
          <a:xfrm>
            <a:off x="4032754" y="3643153"/>
            <a:ext cx="481086" cy="257959"/>
            <a:chOff x="1019875" y="4108325"/>
            <a:chExt cx="697125" cy="373800"/>
          </a:xfrm>
        </p:grpSpPr>
        <p:sp>
          <p:nvSpPr>
            <p:cNvPr id="146" name="Google Shape;146;p14"/>
            <p:cNvSpPr/>
            <p:nvPr/>
          </p:nvSpPr>
          <p:spPr>
            <a:xfrm>
              <a:off x="1246700" y="4110700"/>
              <a:ext cx="239200" cy="368550"/>
            </a:xfrm>
            <a:custGeom>
              <a:rect b="b" l="l" r="r" t="t"/>
              <a:pathLst>
                <a:path extrusionOk="0" h="14742" w="9568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" name="Google Shape;147;p14"/>
            <p:cNvSpPr/>
            <p:nvPr/>
          </p:nvSpPr>
          <p:spPr>
            <a:xfrm>
              <a:off x="10198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14"/>
            <p:cNvSpPr/>
            <p:nvPr/>
          </p:nvSpPr>
          <p:spPr>
            <a:xfrm>
              <a:off x="1243850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14"/>
            <p:cNvSpPr/>
            <p:nvPr/>
          </p:nvSpPr>
          <p:spPr>
            <a:xfrm>
              <a:off x="14725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0" name="Google Shape;150;p14"/>
          <p:cNvSpPr txBox="1"/>
          <p:nvPr>
            <p:ph type="title"/>
          </p:nvPr>
        </p:nvSpPr>
        <p:spPr>
          <a:xfrm>
            <a:off x="1777450" y="1090925"/>
            <a:ext cx="49917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BEFECD"/>
              </a:buClr>
              <a:buSzPts val="3000"/>
              <a:buNone/>
              <a:defRPr b="1" sz="3000">
                <a:solidFill>
                  <a:srgbClr val="BEFECD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1" name="Google Shape;151;p14"/>
          <p:cNvSpPr txBox="1"/>
          <p:nvPr>
            <p:ph idx="2" type="title"/>
          </p:nvPr>
        </p:nvSpPr>
        <p:spPr>
          <a:xfrm>
            <a:off x="2312500" y="2485400"/>
            <a:ext cx="3921600" cy="9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52" name="Google Shape;15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titulo a esquerda roxo 2">
  <p:cSld name="BIG_NUMBER">
    <p:bg>
      <p:bgPr>
        <a:solidFill>
          <a:srgbClr val="7C2ECB"/>
        </a:solidFill>
      </p:bgPr>
    </p:bg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" y="276752"/>
            <a:ext cx="2216550" cy="221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08445" y="4033320"/>
            <a:ext cx="1654775" cy="1654775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15"/>
          <p:cNvSpPr txBox="1"/>
          <p:nvPr>
            <p:ph type="title"/>
          </p:nvPr>
        </p:nvSpPr>
        <p:spPr>
          <a:xfrm>
            <a:off x="1085675" y="1090925"/>
            <a:ext cx="44976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7" name="Google Shape;157;p15"/>
          <p:cNvSpPr txBox="1"/>
          <p:nvPr>
            <p:ph idx="2" type="title"/>
          </p:nvPr>
        </p:nvSpPr>
        <p:spPr>
          <a:xfrm>
            <a:off x="1112875" y="2687275"/>
            <a:ext cx="3921600" cy="9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58" name="Google Shape;15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titulo ao centro roxo">
  <p:cSld name="BIG_NUMBER_1">
    <p:bg>
      <p:bgPr>
        <a:solidFill>
          <a:srgbClr val="7C2ECB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532802" y="60552"/>
            <a:ext cx="2216550" cy="221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21049" y="3441326"/>
            <a:ext cx="1978325" cy="1978325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16"/>
          <p:cNvSpPr txBox="1"/>
          <p:nvPr>
            <p:ph type="title"/>
          </p:nvPr>
        </p:nvSpPr>
        <p:spPr>
          <a:xfrm>
            <a:off x="2056500" y="1104350"/>
            <a:ext cx="5031000" cy="132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3" name="Google Shape;163;p16"/>
          <p:cNvSpPr txBox="1"/>
          <p:nvPr>
            <p:ph idx="2" type="title"/>
          </p:nvPr>
        </p:nvSpPr>
        <p:spPr>
          <a:xfrm>
            <a:off x="2611200" y="2431850"/>
            <a:ext cx="3921600" cy="9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64" name="Google Shape;16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em branco com logo roxo" type="blank">
  <p:cSld name="BLANK">
    <p:bg>
      <p:bgPr>
        <a:solidFill>
          <a:srgbClr val="7C2ECB"/>
        </a:solidFill>
      </p:bgPr>
    </p:bg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167" name="Google Shape;167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em branco com logo azul escuro">
  <p:cSld name="BLANK_1">
    <p:bg>
      <p:bgPr>
        <a:solidFill>
          <a:srgbClr val="040427"/>
        </a:solidFill>
      </p:bgPr>
    </p:bg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170" name="Google Shape;170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em branco com conteúdo a esquerda">
  <p:cSld name="BLANK_1_1">
    <p:bg>
      <p:bgPr>
        <a:solidFill>
          <a:srgbClr val="040427">
            <a:alpha val="2600"/>
          </a:srgbClr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19"/>
          <p:cNvSpPr txBox="1"/>
          <p:nvPr/>
        </p:nvSpPr>
        <p:spPr>
          <a:xfrm>
            <a:off x="311700" y="225700"/>
            <a:ext cx="37416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20">
              <a:solidFill>
                <a:srgbClr val="170087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cxnSp>
        <p:nvCxnSpPr>
          <p:cNvPr id="174" name="Google Shape;174;p19"/>
          <p:cNvCxnSpPr/>
          <p:nvPr/>
        </p:nvCxnSpPr>
        <p:spPr>
          <a:xfrm>
            <a:off x="-14150" y="558925"/>
            <a:ext cx="3699000" cy="0"/>
          </a:xfrm>
          <a:prstGeom prst="straightConnector1">
            <a:avLst/>
          </a:prstGeom>
          <a:noFill/>
          <a:ln cap="flat" cmpd="sng" w="19050">
            <a:solidFill>
              <a:srgbClr val="AEFFC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75" name="Google Shape;175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19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2024A"/>
              </a:buClr>
              <a:buSzPts val="1200"/>
              <a:buNone/>
              <a:defRPr b="1" sz="1200">
                <a:solidFill>
                  <a:srgbClr val="02024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9pPr>
          </a:lstStyle>
          <a:p/>
        </p:txBody>
      </p:sp>
      <p:sp>
        <p:nvSpPr>
          <p:cNvPr id="177" name="Google Shape;177;p19"/>
          <p:cNvSpPr txBox="1"/>
          <p:nvPr>
            <p:ph idx="2" type="title"/>
          </p:nvPr>
        </p:nvSpPr>
        <p:spPr>
          <a:xfrm>
            <a:off x="453200" y="1259150"/>
            <a:ext cx="44976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300"/>
              <a:buNone/>
              <a:defRPr b="1" sz="2300">
                <a:solidFill>
                  <a:srgbClr val="04042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78" name="Google Shape;178;p19"/>
          <p:cNvSpPr txBox="1"/>
          <p:nvPr>
            <p:ph idx="3" type="title"/>
          </p:nvPr>
        </p:nvSpPr>
        <p:spPr>
          <a:xfrm>
            <a:off x="520775" y="2243200"/>
            <a:ext cx="3921600" cy="9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sz="1700">
                <a:solidFill>
                  <a:srgbClr val="04042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9pPr>
          </a:lstStyle>
          <a:p/>
        </p:txBody>
      </p:sp>
      <p:pic>
        <p:nvPicPr>
          <p:cNvPr id="179" name="Google Shape;179;p19"/>
          <p:cNvPicPr preferRelativeResize="0"/>
          <p:nvPr/>
        </p:nvPicPr>
        <p:blipFill rotWithShape="1">
          <a:blip r:embed="rId3">
            <a:alphaModFix amt="64000"/>
          </a:blip>
          <a:srcRect b="-22171" l="-25969" r="11618" t="-25342"/>
          <a:stretch/>
        </p:blipFill>
        <p:spPr>
          <a:xfrm>
            <a:off x="7957462" y="-562425"/>
            <a:ext cx="1350975" cy="1742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19"/>
          <p:cNvPicPr preferRelativeResize="0"/>
          <p:nvPr/>
        </p:nvPicPr>
        <p:blipFill rotWithShape="1">
          <a:blip r:embed="rId3">
            <a:alphaModFix/>
          </a:blip>
          <a:srcRect b="-20982" l="-16070" r="-25894" t="-20982"/>
          <a:stretch/>
        </p:blipFill>
        <p:spPr>
          <a:xfrm flipH="1">
            <a:off x="-457012" y="4407225"/>
            <a:ext cx="1181400" cy="118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em branco com conteúdo a direita">
  <p:cSld name="BLANK_1_1_1">
    <p:bg>
      <p:bgPr>
        <a:solidFill>
          <a:srgbClr val="040427">
            <a:alpha val="2600"/>
          </a:srgbClr>
        </a:solid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20"/>
          <p:cNvPicPr preferRelativeResize="0"/>
          <p:nvPr/>
        </p:nvPicPr>
        <p:blipFill rotWithShape="1">
          <a:blip r:embed="rId2">
            <a:alphaModFix amt="64000"/>
          </a:blip>
          <a:srcRect b="-22171" l="-25969" r="11618" t="-25342"/>
          <a:stretch/>
        </p:blipFill>
        <p:spPr>
          <a:xfrm>
            <a:off x="6780037" y="-1433375"/>
            <a:ext cx="2797525" cy="360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20"/>
          <p:cNvSpPr txBox="1"/>
          <p:nvPr/>
        </p:nvSpPr>
        <p:spPr>
          <a:xfrm>
            <a:off x="311700" y="225700"/>
            <a:ext cx="37416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20">
              <a:solidFill>
                <a:srgbClr val="170087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cxnSp>
        <p:nvCxnSpPr>
          <p:cNvPr id="185" name="Google Shape;185;p20"/>
          <p:cNvCxnSpPr/>
          <p:nvPr/>
        </p:nvCxnSpPr>
        <p:spPr>
          <a:xfrm>
            <a:off x="-14150" y="558925"/>
            <a:ext cx="3699000" cy="0"/>
          </a:xfrm>
          <a:prstGeom prst="straightConnector1">
            <a:avLst/>
          </a:prstGeom>
          <a:noFill/>
          <a:ln cap="flat" cmpd="sng" w="19050">
            <a:solidFill>
              <a:srgbClr val="AEFFC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86" name="Google Shape;18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0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2024A"/>
              </a:buClr>
              <a:buSzPts val="1200"/>
              <a:buNone/>
              <a:defRPr b="1" sz="1200">
                <a:solidFill>
                  <a:srgbClr val="02024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9pPr>
          </a:lstStyle>
          <a:p/>
        </p:txBody>
      </p:sp>
      <p:sp>
        <p:nvSpPr>
          <p:cNvPr id="188" name="Google Shape;188;p20"/>
          <p:cNvSpPr txBox="1"/>
          <p:nvPr>
            <p:ph idx="2" type="title"/>
          </p:nvPr>
        </p:nvSpPr>
        <p:spPr>
          <a:xfrm>
            <a:off x="4355700" y="1259150"/>
            <a:ext cx="44976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300"/>
              <a:buNone/>
              <a:defRPr b="1" sz="2300">
                <a:solidFill>
                  <a:srgbClr val="04042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9" name="Google Shape;189;p20"/>
          <p:cNvSpPr txBox="1"/>
          <p:nvPr>
            <p:ph idx="3" type="title"/>
          </p:nvPr>
        </p:nvSpPr>
        <p:spPr>
          <a:xfrm>
            <a:off x="4423275" y="2243200"/>
            <a:ext cx="3921600" cy="9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sz="1700">
                <a:solidFill>
                  <a:srgbClr val="04042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9pPr>
          </a:lstStyle>
          <a:p/>
        </p:txBody>
      </p:sp>
      <p:pic>
        <p:nvPicPr>
          <p:cNvPr id="190" name="Google Shape;190;p20"/>
          <p:cNvPicPr preferRelativeResize="0"/>
          <p:nvPr/>
        </p:nvPicPr>
        <p:blipFill rotWithShape="1">
          <a:blip r:embed="rId2">
            <a:alphaModFix/>
          </a:blip>
          <a:srcRect b="-8711" l="-8700" r="-8711" t="-8700"/>
          <a:stretch/>
        </p:blipFill>
        <p:spPr>
          <a:xfrm flipH="1">
            <a:off x="-557962" y="753675"/>
            <a:ext cx="1181400" cy="118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beçalho e imagem de destaque" type="secHead">
  <p:cSld name="SECTION_HEADER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3"/>
          <p:cNvPicPr preferRelativeResize="0"/>
          <p:nvPr/>
        </p:nvPicPr>
        <p:blipFill rotWithShape="1">
          <a:blip r:embed="rId2">
            <a:alphaModFix/>
          </a:blip>
          <a:srcRect b="10574" l="0" r="0" t="10566"/>
          <a:stretch/>
        </p:blipFill>
        <p:spPr>
          <a:xfrm>
            <a:off x="432600" y="395550"/>
            <a:ext cx="8278800" cy="4352400"/>
          </a:xfrm>
          <a:prstGeom prst="roundRect">
            <a:avLst>
              <a:gd fmla="val 4847" name="adj"/>
            </a:avLst>
          </a:prstGeom>
          <a:noFill/>
          <a:ln>
            <a:noFill/>
          </a:ln>
        </p:spPr>
      </p:pic>
      <p:sp>
        <p:nvSpPr>
          <p:cNvPr id="27" name="Google Shape;27;p3"/>
          <p:cNvSpPr/>
          <p:nvPr/>
        </p:nvSpPr>
        <p:spPr>
          <a:xfrm>
            <a:off x="-188300" y="3227325"/>
            <a:ext cx="3914400" cy="1017600"/>
          </a:xfrm>
          <a:prstGeom prst="roundRect">
            <a:avLst>
              <a:gd fmla="val 16667" name="adj"/>
            </a:avLst>
          </a:prstGeom>
          <a:solidFill>
            <a:srgbClr val="F8FAF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3"/>
          <p:cNvSpPr txBox="1"/>
          <p:nvPr/>
        </p:nvSpPr>
        <p:spPr>
          <a:xfrm>
            <a:off x="147650" y="3349025"/>
            <a:ext cx="4478400" cy="127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b="1" sz="2400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cxnSp>
        <p:nvCxnSpPr>
          <p:cNvPr id="29" name="Google Shape;29;p3"/>
          <p:cNvCxnSpPr/>
          <p:nvPr/>
        </p:nvCxnSpPr>
        <p:spPr>
          <a:xfrm>
            <a:off x="-27600" y="946600"/>
            <a:ext cx="1963200" cy="0"/>
          </a:xfrm>
          <a:prstGeom prst="straightConnector1">
            <a:avLst/>
          </a:prstGeom>
          <a:noFill/>
          <a:ln cap="flat" cmpd="sng" w="19050">
            <a:solidFill>
              <a:srgbClr val="AEFFC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0" name="Google Shape;30;p3"/>
          <p:cNvSpPr txBox="1"/>
          <p:nvPr>
            <p:ph type="title"/>
          </p:nvPr>
        </p:nvSpPr>
        <p:spPr>
          <a:xfrm>
            <a:off x="538250" y="634850"/>
            <a:ext cx="4346700" cy="2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EEEEE"/>
              </a:buClr>
              <a:buSzPts val="1200"/>
              <a:buNone/>
              <a:defRPr b="1" sz="1200">
                <a:solidFill>
                  <a:srgbClr val="EEEEEE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9pPr>
          </a:lstStyle>
          <a:p/>
        </p:txBody>
      </p:sp>
      <p:sp>
        <p:nvSpPr>
          <p:cNvPr id="31" name="Google Shape;31;p3"/>
          <p:cNvSpPr txBox="1"/>
          <p:nvPr>
            <p:ph idx="1" type="subTitle"/>
          </p:nvPr>
        </p:nvSpPr>
        <p:spPr>
          <a:xfrm>
            <a:off x="432600" y="3272825"/>
            <a:ext cx="3218700" cy="85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b="1" sz="1700">
                <a:solidFill>
                  <a:srgbClr val="040427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b="1" sz="1700">
                <a:solidFill>
                  <a:srgbClr val="040427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b="1" sz="1700">
                <a:solidFill>
                  <a:srgbClr val="040427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b="1" sz="1700">
                <a:solidFill>
                  <a:srgbClr val="040427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b="1" sz="1700">
                <a:solidFill>
                  <a:srgbClr val="040427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b="1" sz="1700">
                <a:solidFill>
                  <a:srgbClr val="040427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b="1" sz="1700">
                <a:solidFill>
                  <a:srgbClr val="040427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b="1" sz="1700">
                <a:solidFill>
                  <a:srgbClr val="040427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b="1" sz="1700">
                <a:solidFill>
                  <a:srgbClr val="040427"/>
                </a:solidFill>
              </a:defRPr>
            </a:lvl9pPr>
          </a:lstStyle>
          <a:p/>
        </p:txBody>
      </p:sp>
      <p:pic>
        <p:nvPicPr>
          <p:cNvPr id="32" name="Google Shape;32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em branco com conteúdo a direita 1">
  <p:cSld name="BLANK_1_1_1_1">
    <p:bg>
      <p:bgPr>
        <a:solidFill>
          <a:srgbClr val="040427">
            <a:alpha val="2600"/>
          </a:srgbClr>
        </a:solidFill>
      </p:bgPr>
    </p:bg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21"/>
          <p:cNvPicPr preferRelativeResize="0"/>
          <p:nvPr/>
        </p:nvPicPr>
        <p:blipFill rotWithShape="1">
          <a:blip r:embed="rId2">
            <a:alphaModFix amt="64000"/>
          </a:blip>
          <a:srcRect b="-22171" l="-25969" r="11618" t="-25342"/>
          <a:stretch/>
        </p:blipFill>
        <p:spPr>
          <a:xfrm>
            <a:off x="6780037" y="-1433375"/>
            <a:ext cx="2797525" cy="360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1"/>
          <p:cNvSpPr txBox="1"/>
          <p:nvPr/>
        </p:nvSpPr>
        <p:spPr>
          <a:xfrm>
            <a:off x="311700" y="225700"/>
            <a:ext cx="37416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20">
              <a:solidFill>
                <a:srgbClr val="170087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cxnSp>
        <p:nvCxnSpPr>
          <p:cNvPr id="195" name="Google Shape;195;p21"/>
          <p:cNvCxnSpPr/>
          <p:nvPr/>
        </p:nvCxnSpPr>
        <p:spPr>
          <a:xfrm>
            <a:off x="-14150" y="558925"/>
            <a:ext cx="3699000" cy="0"/>
          </a:xfrm>
          <a:prstGeom prst="straightConnector1">
            <a:avLst/>
          </a:prstGeom>
          <a:noFill/>
          <a:ln cap="flat" cmpd="sng" w="19050">
            <a:solidFill>
              <a:srgbClr val="AEFFC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196" name="Google Shape;19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1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2024A"/>
              </a:buClr>
              <a:buSzPts val="1200"/>
              <a:buNone/>
              <a:defRPr b="1" sz="1200">
                <a:solidFill>
                  <a:srgbClr val="02024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9pPr>
          </a:lstStyle>
          <a:p/>
        </p:txBody>
      </p:sp>
      <p:pic>
        <p:nvPicPr>
          <p:cNvPr id="198" name="Google Shape;198;p21"/>
          <p:cNvPicPr preferRelativeResize="0"/>
          <p:nvPr/>
        </p:nvPicPr>
        <p:blipFill rotWithShape="1">
          <a:blip r:embed="rId2">
            <a:alphaModFix/>
          </a:blip>
          <a:srcRect b="-7233" l="-38856" r="-15703" t="-47326"/>
          <a:stretch/>
        </p:blipFill>
        <p:spPr>
          <a:xfrm flipH="1">
            <a:off x="-416619" y="3640225"/>
            <a:ext cx="1715975" cy="171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em branco com conteúdo a direita 1 1">
  <p:cSld name="BLANK_1_1_1_1_1">
    <p:bg>
      <p:bgPr>
        <a:solidFill>
          <a:srgbClr val="040427">
            <a:alpha val="2600"/>
          </a:srgbClr>
        </a:solidFill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22"/>
          <p:cNvPicPr preferRelativeResize="0"/>
          <p:nvPr/>
        </p:nvPicPr>
        <p:blipFill rotWithShape="1">
          <a:blip r:embed="rId2">
            <a:alphaModFix amt="64000"/>
          </a:blip>
          <a:srcRect b="-22171" l="-25969" r="11618" t="-25342"/>
          <a:stretch/>
        </p:blipFill>
        <p:spPr>
          <a:xfrm>
            <a:off x="5539787" y="3054475"/>
            <a:ext cx="2797525" cy="360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2"/>
          <p:cNvSpPr txBox="1"/>
          <p:nvPr/>
        </p:nvSpPr>
        <p:spPr>
          <a:xfrm>
            <a:off x="311700" y="225700"/>
            <a:ext cx="37416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20">
              <a:solidFill>
                <a:srgbClr val="170087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cxnSp>
        <p:nvCxnSpPr>
          <p:cNvPr id="203" name="Google Shape;203;p22"/>
          <p:cNvCxnSpPr/>
          <p:nvPr/>
        </p:nvCxnSpPr>
        <p:spPr>
          <a:xfrm>
            <a:off x="-14150" y="558925"/>
            <a:ext cx="3699000" cy="0"/>
          </a:xfrm>
          <a:prstGeom prst="straightConnector1">
            <a:avLst/>
          </a:prstGeom>
          <a:noFill/>
          <a:ln cap="flat" cmpd="sng" w="19050">
            <a:solidFill>
              <a:srgbClr val="AEFFC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04" name="Google Shape;20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22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2024A"/>
              </a:buClr>
              <a:buSzPts val="1200"/>
              <a:buNone/>
              <a:defRPr b="1" sz="1200">
                <a:solidFill>
                  <a:srgbClr val="02024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9pPr>
          </a:lstStyle>
          <a:p/>
        </p:txBody>
      </p:sp>
      <p:pic>
        <p:nvPicPr>
          <p:cNvPr id="206" name="Google Shape;206;p22"/>
          <p:cNvPicPr preferRelativeResize="0"/>
          <p:nvPr/>
        </p:nvPicPr>
        <p:blipFill rotWithShape="1">
          <a:blip r:embed="rId2">
            <a:alphaModFix/>
          </a:blip>
          <a:srcRect b="-7233" l="-38856" r="-15703" t="-47326"/>
          <a:stretch/>
        </p:blipFill>
        <p:spPr>
          <a:xfrm flipH="1">
            <a:off x="-396469" y="443425"/>
            <a:ext cx="1715975" cy="171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AND_BODY_1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3"/>
          <p:cNvSpPr/>
          <p:nvPr/>
        </p:nvSpPr>
        <p:spPr>
          <a:xfrm flipH="1" rot="10800000">
            <a:off x="0" y="1136400"/>
            <a:ext cx="9144000" cy="400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23"/>
          <p:cNvSpPr/>
          <p:nvPr/>
        </p:nvSpPr>
        <p:spPr>
          <a:xfrm>
            <a:off x="0" y="1124247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23"/>
          <p:cNvSpPr txBox="1"/>
          <p:nvPr>
            <p:ph type="title"/>
          </p:nvPr>
        </p:nvSpPr>
        <p:spPr>
          <a:xfrm>
            <a:off x="471900" y="357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11" name="Google Shape;211;p23"/>
          <p:cNvSpPr txBox="1"/>
          <p:nvPr>
            <p:ph idx="1" type="body"/>
          </p:nvPr>
        </p:nvSpPr>
        <p:spPr>
          <a:xfrm>
            <a:off x="471900" y="1235738"/>
            <a:ext cx="8222100" cy="3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12" name="Google Shape;212;p23"/>
          <p:cNvSpPr txBox="1"/>
          <p:nvPr>
            <p:ph idx="12" type="sldNum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ópico e slide livre" type="tx">
  <p:cSld name="TITLE_AND_BODY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"/>
          <p:cNvSpPr txBox="1"/>
          <p:nvPr/>
        </p:nvSpPr>
        <p:spPr>
          <a:xfrm>
            <a:off x="311700" y="225700"/>
            <a:ext cx="3741600" cy="37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20">
              <a:solidFill>
                <a:srgbClr val="170087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cxnSp>
        <p:nvCxnSpPr>
          <p:cNvPr id="35" name="Google Shape;35;p4"/>
          <p:cNvCxnSpPr/>
          <p:nvPr/>
        </p:nvCxnSpPr>
        <p:spPr>
          <a:xfrm>
            <a:off x="-14150" y="558925"/>
            <a:ext cx="3699000" cy="0"/>
          </a:xfrm>
          <a:prstGeom prst="straightConnector1">
            <a:avLst/>
          </a:prstGeom>
          <a:noFill/>
          <a:ln cap="flat" cmpd="sng" w="19050">
            <a:solidFill>
              <a:srgbClr val="AEFFC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36" name="Google Shape;36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4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2024A"/>
              </a:buClr>
              <a:buSzPts val="1200"/>
              <a:buNone/>
              <a:defRPr b="1" sz="1200">
                <a:solidFill>
                  <a:srgbClr val="02024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ópico e slide livre escuro" type="twoColTx">
  <p:cSld name="TITLE_AND_TWO_COLUMNS">
    <p:bg>
      <p:bgPr>
        <a:solidFill>
          <a:srgbClr val="000022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Google Shape;39;p5"/>
          <p:cNvCxnSpPr/>
          <p:nvPr/>
        </p:nvCxnSpPr>
        <p:spPr>
          <a:xfrm>
            <a:off x="-14150" y="558925"/>
            <a:ext cx="3146400" cy="0"/>
          </a:xfrm>
          <a:prstGeom prst="straightConnector1">
            <a:avLst/>
          </a:prstGeom>
          <a:noFill/>
          <a:ln cap="flat" cmpd="sng" w="19050">
            <a:solidFill>
              <a:srgbClr val="AEFFC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40" name="Google Shape;40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5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EEEEE"/>
              </a:buClr>
              <a:buSzPts val="1200"/>
              <a:buNone/>
              <a:defRPr b="1" sz="1200">
                <a:solidFill>
                  <a:srgbClr val="EEEEEE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b="1" sz="11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titulo a direita" type="titleOnly">
  <p:cSld name="TITLE_ONLY">
    <p:bg>
      <p:bgPr>
        <a:solidFill>
          <a:srgbClr val="040427"/>
        </a:solidFill>
      </p:bgPr>
    </p:bg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 txBox="1"/>
          <p:nvPr>
            <p:ph type="title"/>
          </p:nvPr>
        </p:nvSpPr>
        <p:spPr>
          <a:xfrm>
            <a:off x="3974850" y="1696500"/>
            <a:ext cx="44976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44" name="Google Shape;44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45" name="Google Shape;45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27387" y="3472350"/>
            <a:ext cx="2295525" cy="22955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6" name="Google Shape;46;p6"/>
          <p:cNvGrpSpPr/>
          <p:nvPr/>
        </p:nvGrpSpPr>
        <p:grpSpPr>
          <a:xfrm>
            <a:off x="4128854" y="3907503"/>
            <a:ext cx="481086" cy="257959"/>
            <a:chOff x="1019875" y="4108325"/>
            <a:chExt cx="697125" cy="373800"/>
          </a:xfrm>
        </p:grpSpPr>
        <p:sp>
          <p:nvSpPr>
            <p:cNvPr id="47" name="Google Shape;47;p6"/>
            <p:cNvSpPr/>
            <p:nvPr/>
          </p:nvSpPr>
          <p:spPr>
            <a:xfrm>
              <a:off x="1246700" y="4110700"/>
              <a:ext cx="239200" cy="368550"/>
            </a:xfrm>
            <a:custGeom>
              <a:rect b="b" l="l" r="r" t="t"/>
              <a:pathLst>
                <a:path extrusionOk="0" h="14742" w="9568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" name="Google Shape;48;p6"/>
            <p:cNvSpPr/>
            <p:nvPr/>
          </p:nvSpPr>
          <p:spPr>
            <a:xfrm>
              <a:off x="10198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" name="Google Shape;49;p6"/>
            <p:cNvSpPr/>
            <p:nvPr/>
          </p:nvSpPr>
          <p:spPr>
            <a:xfrm>
              <a:off x="1243850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" name="Google Shape;50;p6"/>
            <p:cNvSpPr/>
            <p:nvPr/>
          </p:nvSpPr>
          <p:spPr>
            <a:xfrm>
              <a:off x="14725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1" name="Google Shape;51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58562" y="492125"/>
            <a:ext cx="3709850" cy="370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" name="Google Shape;52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8113088" y="249937"/>
            <a:ext cx="1181400" cy="118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53;p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titulo a esquerda com foto">
  <p:cSld name="ONE_COLUMN_TEXT">
    <p:bg>
      <p:bgPr>
        <a:solidFill>
          <a:srgbClr val="040427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56" name="Google Shape;56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7762238" y="1699750"/>
            <a:ext cx="2295525" cy="22955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7" name="Google Shape;57;p7"/>
          <p:cNvGrpSpPr/>
          <p:nvPr/>
        </p:nvGrpSpPr>
        <p:grpSpPr>
          <a:xfrm>
            <a:off x="1287529" y="4356378"/>
            <a:ext cx="481086" cy="257959"/>
            <a:chOff x="1019875" y="4108325"/>
            <a:chExt cx="697125" cy="373800"/>
          </a:xfrm>
        </p:grpSpPr>
        <p:sp>
          <p:nvSpPr>
            <p:cNvPr id="58" name="Google Shape;58;p7"/>
            <p:cNvSpPr/>
            <p:nvPr/>
          </p:nvSpPr>
          <p:spPr>
            <a:xfrm>
              <a:off x="1246700" y="4110700"/>
              <a:ext cx="239200" cy="368550"/>
            </a:xfrm>
            <a:custGeom>
              <a:rect b="b" l="l" r="r" t="t"/>
              <a:pathLst>
                <a:path extrusionOk="0" h="14742" w="9568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p7"/>
            <p:cNvSpPr/>
            <p:nvPr/>
          </p:nvSpPr>
          <p:spPr>
            <a:xfrm>
              <a:off x="10198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" name="Google Shape;60;p7"/>
            <p:cNvSpPr/>
            <p:nvPr/>
          </p:nvSpPr>
          <p:spPr>
            <a:xfrm>
              <a:off x="1243850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7"/>
            <p:cNvSpPr/>
            <p:nvPr/>
          </p:nvSpPr>
          <p:spPr>
            <a:xfrm>
              <a:off x="14725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62" name="Google Shape;62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2238" y="2542088"/>
            <a:ext cx="3709850" cy="370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358562" y="4403713"/>
            <a:ext cx="1181400" cy="118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07175" y="461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7"/>
          <p:cNvSpPr txBox="1"/>
          <p:nvPr>
            <p:ph type="title"/>
          </p:nvPr>
        </p:nvSpPr>
        <p:spPr>
          <a:xfrm>
            <a:off x="1085675" y="1090925"/>
            <a:ext cx="44976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6" name="Google Shape;66;p7"/>
          <p:cNvSpPr txBox="1"/>
          <p:nvPr>
            <p:ph idx="2" type="title"/>
          </p:nvPr>
        </p:nvSpPr>
        <p:spPr>
          <a:xfrm>
            <a:off x="1146525" y="2606525"/>
            <a:ext cx="3921600" cy="9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67" name="Google Shape;67;p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titulo a direita com foto ">
  <p:cSld name="ONE_COLUMN_TEXT_2">
    <p:bg>
      <p:bgPr>
        <a:solidFill>
          <a:srgbClr val="040427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903975" y="643750"/>
            <a:ext cx="8054501" cy="4530624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71" name="Google Shape;71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358562" y="4403713"/>
            <a:ext cx="1181400" cy="118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7762238" y="1699750"/>
            <a:ext cx="2295525" cy="22955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3" name="Google Shape;73;p8"/>
          <p:cNvGrpSpPr/>
          <p:nvPr/>
        </p:nvGrpSpPr>
        <p:grpSpPr>
          <a:xfrm>
            <a:off x="3880504" y="4574828"/>
            <a:ext cx="481086" cy="257959"/>
            <a:chOff x="1019875" y="4108325"/>
            <a:chExt cx="697125" cy="373800"/>
          </a:xfrm>
        </p:grpSpPr>
        <p:sp>
          <p:nvSpPr>
            <p:cNvPr id="74" name="Google Shape;74;p8"/>
            <p:cNvSpPr/>
            <p:nvPr/>
          </p:nvSpPr>
          <p:spPr>
            <a:xfrm>
              <a:off x="1246700" y="4110700"/>
              <a:ext cx="239200" cy="368550"/>
            </a:xfrm>
            <a:custGeom>
              <a:rect b="b" l="l" r="r" t="t"/>
              <a:pathLst>
                <a:path extrusionOk="0" h="14742" w="9568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>
              <a:off x="10198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>
              <a:off x="1243850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>
              <a:off x="14725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78" name="Google Shape;78;p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42238" y="2542088"/>
            <a:ext cx="3709850" cy="370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358562" y="4403713"/>
            <a:ext cx="1181400" cy="118140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8"/>
          <p:cNvSpPr txBox="1"/>
          <p:nvPr>
            <p:ph type="title"/>
          </p:nvPr>
        </p:nvSpPr>
        <p:spPr>
          <a:xfrm>
            <a:off x="4322075" y="1158225"/>
            <a:ext cx="44976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81" name="Google Shape;81;p8"/>
          <p:cNvSpPr txBox="1"/>
          <p:nvPr>
            <p:ph idx="2" type="title"/>
          </p:nvPr>
        </p:nvSpPr>
        <p:spPr>
          <a:xfrm>
            <a:off x="4382925" y="2673825"/>
            <a:ext cx="3921600" cy="9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82" name="Google Shape;82;p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titulo a esquerda com foto fundo roxo">
  <p:cSld name="ONE_COLUMN_TEXT_1">
    <p:bg>
      <p:bgPr>
        <a:solidFill>
          <a:srgbClr val="7C2ECB"/>
        </a:solid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pic>
        <p:nvPicPr>
          <p:cNvPr id="85" name="Google Shape;85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7762238" y="1699750"/>
            <a:ext cx="2295525" cy="22955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6" name="Google Shape;86;p9"/>
          <p:cNvGrpSpPr/>
          <p:nvPr/>
        </p:nvGrpSpPr>
        <p:grpSpPr>
          <a:xfrm>
            <a:off x="1287529" y="4356378"/>
            <a:ext cx="481086" cy="257959"/>
            <a:chOff x="1019875" y="4108325"/>
            <a:chExt cx="697125" cy="373800"/>
          </a:xfrm>
        </p:grpSpPr>
        <p:sp>
          <p:nvSpPr>
            <p:cNvPr id="87" name="Google Shape;87;p9"/>
            <p:cNvSpPr/>
            <p:nvPr/>
          </p:nvSpPr>
          <p:spPr>
            <a:xfrm>
              <a:off x="1246700" y="4110700"/>
              <a:ext cx="239200" cy="368550"/>
            </a:xfrm>
            <a:custGeom>
              <a:rect b="b" l="l" r="r" t="t"/>
              <a:pathLst>
                <a:path extrusionOk="0" h="14742" w="9568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" name="Google Shape;88;p9"/>
            <p:cNvSpPr/>
            <p:nvPr/>
          </p:nvSpPr>
          <p:spPr>
            <a:xfrm>
              <a:off x="10198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" name="Google Shape;89;p9"/>
            <p:cNvSpPr/>
            <p:nvPr/>
          </p:nvSpPr>
          <p:spPr>
            <a:xfrm>
              <a:off x="1243850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>
              <a:off x="14725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91" name="Google Shape;91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2238" y="2542088"/>
            <a:ext cx="3709850" cy="370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358562" y="4403713"/>
            <a:ext cx="1181400" cy="118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07175" y="461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9"/>
          <p:cNvSpPr txBox="1"/>
          <p:nvPr>
            <p:ph type="title"/>
          </p:nvPr>
        </p:nvSpPr>
        <p:spPr>
          <a:xfrm>
            <a:off x="1085675" y="1090925"/>
            <a:ext cx="44976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95" name="Google Shape;95;p9"/>
          <p:cNvSpPr txBox="1"/>
          <p:nvPr>
            <p:ph idx="2" type="title"/>
          </p:nvPr>
        </p:nvSpPr>
        <p:spPr>
          <a:xfrm>
            <a:off x="1146525" y="2606525"/>
            <a:ext cx="3921600" cy="9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96" name="Google Shape;96;p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lide titulo a esquerda ">
  <p:cSld name="MAIN_POINT">
    <p:bg>
      <p:bgPr>
        <a:solidFill>
          <a:srgbClr val="040427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888912" y="-879675"/>
            <a:ext cx="2295525" cy="229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0963" y="-155175"/>
            <a:ext cx="3709850" cy="370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358562" y="4403713"/>
            <a:ext cx="1181400" cy="11814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1" name="Google Shape;101;p10"/>
          <p:cNvGrpSpPr/>
          <p:nvPr/>
        </p:nvGrpSpPr>
        <p:grpSpPr>
          <a:xfrm>
            <a:off x="1287529" y="4356378"/>
            <a:ext cx="481086" cy="257959"/>
            <a:chOff x="1019875" y="4108325"/>
            <a:chExt cx="697125" cy="373800"/>
          </a:xfrm>
        </p:grpSpPr>
        <p:sp>
          <p:nvSpPr>
            <p:cNvPr id="102" name="Google Shape;102;p10"/>
            <p:cNvSpPr/>
            <p:nvPr/>
          </p:nvSpPr>
          <p:spPr>
            <a:xfrm>
              <a:off x="1246700" y="4110700"/>
              <a:ext cx="239200" cy="368550"/>
            </a:xfrm>
            <a:custGeom>
              <a:rect b="b" l="l" r="r" t="t"/>
              <a:pathLst>
                <a:path extrusionOk="0" h="14742" w="9568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0"/>
            <p:cNvSpPr/>
            <p:nvPr/>
          </p:nvSpPr>
          <p:spPr>
            <a:xfrm>
              <a:off x="10198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0"/>
            <p:cNvSpPr/>
            <p:nvPr/>
          </p:nvSpPr>
          <p:spPr>
            <a:xfrm>
              <a:off x="1243850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0"/>
            <p:cNvSpPr/>
            <p:nvPr/>
          </p:nvSpPr>
          <p:spPr>
            <a:xfrm>
              <a:off x="1472575" y="4108325"/>
              <a:ext cx="244425" cy="373800"/>
            </a:xfrm>
            <a:custGeom>
              <a:rect b="b" l="l" r="r" t="t"/>
              <a:pathLst>
                <a:path extrusionOk="0" h="14952" w="9777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cap="flat" cmpd="sng" w="9525">
              <a:solidFill>
                <a:srgbClr val="BEFECD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6" name="Google Shape;106;p10"/>
          <p:cNvSpPr txBox="1"/>
          <p:nvPr>
            <p:ph type="title"/>
          </p:nvPr>
        </p:nvSpPr>
        <p:spPr>
          <a:xfrm>
            <a:off x="1085675" y="1090925"/>
            <a:ext cx="44976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b="1" sz="3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7" name="Google Shape;107;p10"/>
          <p:cNvSpPr txBox="1"/>
          <p:nvPr>
            <p:ph idx="2" type="title"/>
          </p:nvPr>
        </p:nvSpPr>
        <p:spPr>
          <a:xfrm>
            <a:off x="1146525" y="2606525"/>
            <a:ext cx="3921600" cy="9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pic>
        <p:nvPicPr>
          <p:cNvPr id="108" name="Google Shape;108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2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040427">
            <a:alpha val="2600"/>
          </a:srgbClr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2800"/>
              <a:buFont typeface="Space Grotesk"/>
              <a:buNone/>
              <a:defRPr sz="2800"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Grotesk"/>
              <a:buNone/>
              <a:defRPr sz="2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Grotesk"/>
              <a:buNone/>
              <a:defRPr sz="2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Grotesk"/>
              <a:buNone/>
              <a:defRPr sz="2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Grotesk"/>
              <a:buNone/>
              <a:defRPr sz="2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Grotesk"/>
              <a:buNone/>
              <a:defRPr sz="2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Grotesk"/>
              <a:buNone/>
              <a:defRPr sz="2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Grotesk"/>
              <a:buNone/>
              <a:defRPr sz="2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Grotesk"/>
              <a:buNone/>
              <a:defRPr sz="2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1800"/>
              <a:buFont typeface="Space Grotesk"/>
              <a:buChar char="●"/>
              <a:defRPr sz="1800"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1400"/>
              <a:buFont typeface="Space Grotesk"/>
              <a:buChar char="○"/>
              <a:defRPr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1400"/>
              <a:buFont typeface="Space Grotesk"/>
              <a:buChar char="■"/>
              <a:defRPr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1400"/>
              <a:buFont typeface="Space Grotesk"/>
              <a:buChar char="●"/>
              <a:defRPr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1400"/>
              <a:buFont typeface="Space Grotesk"/>
              <a:buChar char="○"/>
              <a:defRPr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1400"/>
              <a:buFont typeface="Space Grotesk"/>
              <a:buChar char="■"/>
              <a:defRPr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1400"/>
              <a:buFont typeface="Space Grotesk"/>
              <a:buChar char="●"/>
              <a:defRPr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1400"/>
              <a:buFont typeface="Space Grotesk"/>
              <a:buChar char="○"/>
              <a:defRPr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1400"/>
              <a:buFont typeface="Space Grotesk"/>
              <a:buChar char="■"/>
              <a:defRPr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0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medium.com/co-learning-lounge/complete-data-science-project-life-cycle-9eae6e4ed4c9" TargetMode="External"/><Relationship Id="rId4" Type="http://schemas.openxmlformats.org/officeDocument/2006/relationships/hyperlink" Target="https://cappra.com.br/2017/10/17/data-driven-precisa-ser-cultura-e-nao-um-projeto/" TargetMode="External"/><Relationship Id="rId5" Type="http://schemas.openxmlformats.org/officeDocument/2006/relationships/hyperlink" Target="https://www.scnsoft.com/blog/4-types-of-data-analytics" TargetMode="External"/><Relationship Id="rId6" Type="http://schemas.openxmlformats.org/officeDocument/2006/relationships/hyperlink" Target="https://careerfoundry.com/en/blog/data-analytics/business-intelligence-vs-data-analytics/" TargetMode="External"/><Relationship Id="rId7" Type="http://schemas.openxmlformats.org/officeDocument/2006/relationships/hyperlink" Target="https://careerfoundry.com/en/blog/data-analytics/business-intelligence-vs-data-analytics/" TargetMode="External"/><Relationship Id="rId8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Relationship Id="rId4" Type="http://schemas.openxmlformats.org/officeDocument/2006/relationships/image" Target="../media/image8.png"/><Relationship Id="rId5" Type="http://schemas.openxmlformats.org/officeDocument/2006/relationships/hyperlink" Target="https://cappra.com.br/2017/10/17/data-driven-precisa-ser-cultura-e-nao-um-projeto/" TargetMode="External"/><Relationship Id="rId6" Type="http://schemas.openxmlformats.org/officeDocument/2006/relationships/image" Target="../media/image1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40427"/>
        </a:solidFill>
      </p:bgPr>
    </p:bg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24"/>
          <p:cNvSpPr txBox="1"/>
          <p:nvPr/>
        </p:nvSpPr>
        <p:spPr>
          <a:xfrm>
            <a:off x="3915525" y="1110475"/>
            <a:ext cx="4968900" cy="1722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3700"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Business Intelligence e Análise Estatística</a:t>
            </a:r>
            <a:endParaRPr sz="3700">
              <a:solidFill>
                <a:schemeClr val="lt1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sp>
        <p:nvSpPr>
          <p:cNvPr id="218" name="Google Shape;218;p24"/>
          <p:cNvSpPr txBox="1"/>
          <p:nvPr/>
        </p:nvSpPr>
        <p:spPr>
          <a:xfrm>
            <a:off x="3965725" y="2615150"/>
            <a:ext cx="30000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600">
                <a:solidFill>
                  <a:srgbClr val="E1E7EC"/>
                </a:solidFill>
                <a:latin typeface="Space Grotesk"/>
                <a:ea typeface="Space Grotesk"/>
                <a:cs typeface="Space Grotesk"/>
                <a:sym typeface="Space Grotesk"/>
              </a:rPr>
              <a:t>Introdução a BI </a:t>
            </a:r>
            <a:endParaRPr sz="1600">
              <a:solidFill>
                <a:srgbClr val="E1E7EC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pic>
        <p:nvPicPr>
          <p:cNvPr id="219" name="Google Shape;219;p24"/>
          <p:cNvPicPr preferRelativeResize="0"/>
          <p:nvPr/>
        </p:nvPicPr>
        <p:blipFill rotWithShape="1">
          <a:blip r:embed="rId3">
            <a:alphaModFix/>
          </a:blip>
          <a:srcRect b="0" l="20493" r="20499" t="0"/>
          <a:stretch/>
        </p:blipFill>
        <p:spPr>
          <a:xfrm>
            <a:off x="601125" y="1110475"/>
            <a:ext cx="2921400" cy="3296100"/>
          </a:xfrm>
          <a:prstGeom prst="roundRect">
            <a:avLst>
              <a:gd fmla="val 4847" name="adj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33"/>
          <p:cNvSpPr txBox="1"/>
          <p:nvPr>
            <p:ph type="title"/>
          </p:nvPr>
        </p:nvSpPr>
        <p:spPr>
          <a:xfrm>
            <a:off x="311700" y="150383"/>
            <a:ext cx="3623400" cy="2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65131"/>
              <a:buFont typeface="Arial"/>
              <a:buNone/>
            </a:pPr>
            <a:r>
              <a:rPr lang="pt-BR" sz="1520">
                <a:solidFill>
                  <a:srgbClr val="170087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Leituras Complementares</a:t>
            </a:r>
            <a:endParaRPr sz="1520">
              <a:solidFill>
                <a:srgbClr val="170087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sp>
        <p:nvSpPr>
          <p:cNvPr id="290" name="Google Shape;290;p33"/>
          <p:cNvSpPr txBox="1"/>
          <p:nvPr/>
        </p:nvSpPr>
        <p:spPr>
          <a:xfrm>
            <a:off x="413775" y="1033875"/>
            <a:ext cx="7999800" cy="203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2024A"/>
              </a:buClr>
              <a:buSzPts val="1500"/>
              <a:buFont typeface="Space Grotesk"/>
              <a:buChar char="●"/>
            </a:pPr>
            <a:r>
              <a:rPr lang="pt-BR" sz="1500" u="sng">
                <a:solidFill>
                  <a:schemeClr val="hlink"/>
                </a:solidFill>
                <a:latin typeface="Space Grotesk"/>
                <a:ea typeface="Space Grotesk"/>
                <a:cs typeface="Space Grotesk"/>
                <a:sym typeface="Space Grotesk"/>
                <a:hlinkClick r:id="rId3"/>
              </a:rPr>
              <a:t>https://medium.com/co-learning-lounge/complete-data-science-project-life-cycle-9eae6e4ed4c9</a:t>
            </a:r>
            <a:endParaRPr sz="1500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2024A"/>
              </a:buClr>
              <a:buSzPts val="1500"/>
              <a:buFont typeface="Space Grotesk"/>
              <a:buChar char="●"/>
            </a:pPr>
            <a:r>
              <a:rPr lang="pt-BR" sz="1500" u="sng">
                <a:solidFill>
                  <a:schemeClr val="hlink"/>
                </a:solidFill>
                <a:latin typeface="Space Grotesk"/>
                <a:ea typeface="Space Grotesk"/>
                <a:cs typeface="Space Grotesk"/>
                <a:sym typeface="Space Grotesk"/>
                <a:hlinkClick r:id="rId4"/>
              </a:rPr>
              <a:t>https://cappra.com.br/2017/10/17/data-driven-precisa-ser-cultura-e-nao-um-projeto/</a:t>
            </a:r>
            <a:endParaRPr sz="1500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2024A"/>
              </a:buClr>
              <a:buSzPts val="1500"/>
              <a:buFont typeface="Space Grotesk"/>
              <a:buChar char="●"/>
            </a:pPr>
            <a:r>
              <a:rPr lang="pt-BR" sz="1500" u="sng">
                <a:solidFill>
                  <a:schemeClr val="hlink"/>
                </a:solidFill>
                <a:latin typeface="Space Grotesk"/>
                <a:ea typeface="Space Grotesk"/>
                <a:cs typeface="Space Grotesk"/>
                <a:sym typeface="Space Grotesk"/>
                <a:hlinkClick r:id="rId5"/>
              </a:rPr>
              <a:t>https://www.scnsoft.com/blog/4-types-of-data-analytics</a:t>
            </a:r>
            <a:endParaRPr sz="1500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2024A"/>
              </a:buClr>
              <a:buSzPts val="1500"/>
              <a:buFont typeface="Space Grotesk"/>
              <a:buChar char="●"/>
            </a:pPr>
            <a:r>
              <a:rPr lang="pt-BR" sz="1500" u="sng">
                <a:solidFill>
                  <a:schemeClr val="hlink"/>
                </a:solidFill>
                <a:latin typeface="Space Grotesk"/>
                <a:ea typeface="Space Grotesk"/>
                <a:cs typeface="Space Grotesk"/>
                <a:sym typeface="Space Grotesk"/>
                <a:hlinkClick r:id="rId6"/>
              </a:rPr>
              <a:t>https://careerfoundry.com/en/blog/data-analytics/business-intelligence-vs-data-analytics</a:t>
            </a:r>
            <a:r>
              <a:rPr lang="pt-BR" sz="1500" u="sng">
                <a:solidFill>
                  <a:schemeClr val="hlink"/>
                </a:solidFill>
                <a:latin typeface="Space Grotesk"/>
                <a:ea typeface="Space Grotesk"/>
                <a:cs typeface="Space Grotesk"/>
                <a:sym typeface="Space Grotesk"/>
                <a:hlinkClick r:id="rId7"/>
              </a:rPr>
              <a:t>/</a:t>
            </a:r>
            <a:endParaRPr sz="1500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pic>
        <p:nvPicPr>
          <p:cNvPr id="291" name="Google Shape;291;p33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-514575" y="3315088"/>
            <a:ext cx="3709850" cy="3709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00022"/>
        </a:solid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5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65131"/>
              <a:buNone/>
            </a:pPr>
            <a:r>
              <a:rPr lang="pt-BR" sz="1520"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O que terá na aula de hoje</a:t>
            </a:r>
            <a:endParaRPr sz="1520">
              <a:solidFill>
                <a:schemeClr val="lt1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cxnSp>
        <p:nvCxnSpPr>
          <p:cNvPr id="225" name="Google Shape;225;p25"/>
          <p:cNvCxnSpPr/>
          <p:nvPr/>
        </p:nvCxnSpPr>
        <p:spPr>
          <a:xfrm>
            <a:off x="-14150" y="558925"/>
            <a:ext cx="3146400" cy="0"/>
          </a:xfrm>
          <a:prstGeom prst="straightConnector1">
            <a:avLst/>
          </a:prstGeom>
          <a:noFill/>
          <a:ln cap="flat" cmpd="sng" w="19050">
            <a:solidFill>
              <a:srgbClr val="AEFFC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26" name="Google Shape;226;p25"/>
          <p:cNvSpPr txBox="1"/>
          <p:nvPr/>
        </p:nvSpPr>
        <p:spPr>
          <a:xfrm>
            <a:off x="817567" y="908886"/>
            <a:ext cx="1950600" cy="104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500">
                <a:solidFill>
                  <a:srgbClr val="EEE6E4"/>
                </a:solidFill>
                <a:latin typeface="Space Grotesk Light"/>
                <a:ea typeface="Space Grotesk Light"/>
                <a:cs typeface="Space Grotesk Light"/>
                <a:sym typeface="Space Grotesk Light"/>
              </a:rPr>
              <a:t>01</a:t>
            </a:r>
            <a:endParaRPr sz="3500">
              <a:solidFill>
                <a:srgbClr val="EEE6E4"/>
              </a:solidFill>
              <a:latin typeface="Space Grotesk Light"/>
              <a:ea typeface="Space Grotesk Light"/>
              <a:cs typeface="Space Grotesk Light"/>
              <a:sym typeface="Space Grotesk Light"/>
            </a:endParaRPr>
          </a:p>
        </p:txBody>
      </p:sp>
      <p:sp>
        <p:nvSpPr>
          <p:cNvPr id="227" name="Google Shape;227;p25"/>
          <p:cNvSpPr txBox="1"/>
          <p:nvPr/>
        </p:nvSpPr>
        <p:spPr>
          <a:xfrm flipH="1">
            <a:off x="2768175" y="1195223"/>
            <a:ext cx="55731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AEFFC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Um contexto sobre de BI</a:t>
            </a:r>
            <a:endParaRPr sz="1600">
              <a:solidFill>
                <a:srgbClr val="AEFFC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  <p:sp>
        <p:nvSpPr>
          <p:cNvPr id="228" name="Google Shape;228;p25"/>
          <p:cNvSpPr txBox="1"/>
          <p:nvPr/>
        </p:nvSpPr>
        <p:spPr>
          <a:xfrm>
            <a:off x="817567" y="1534387"/>
            <a:ext cx="1950600" cy="104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500">
                <a:solidFill>
                  <a:srgbClr val="EEE6E4"/>
                </a:solidFill>
                <a:latin typeface="Space Grotesk Light"/>
                <a:ea typeface="Space Grotesk Light"/>
                <a:cs typeface="Space Grotesk Light"/>
                <a:sym typeface="Space Grotesk Light"/>
              </a:rPr>
              <a:t>02</a:t>
            </a:r>
            <a:endParaRPr sz="3500">
              <a:solidFill>
                <a:srgbClr val="EEE6E4"/>
              </a:solidFill>
              <a:latin typeface="Space Grotesk Light"/>
              <a:ea typeface="Space Grotesk Light"/>
              <a:cs typeface="Space Grotesk Light"/>
              <a:sym typeface="Space Grotesk Light"/>
            </a:endParaRPr>
          </a:p>
        </p:txBody>
      </p:sp>
      <p:sp>
        <p:nvSpPr>
          <p:cNvPr id="229" name="Google Shape;229;p25"/>
          <p:cNvSpPr txBox="1"/>
          <p:nvPr/>
        </p:nvSpPr>
        <p:spPr>
          <a:xfrm flipH="1">
            <a:off x="2768175" y="1820723"/>
            <a:ext cx="5573100" cy="468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AEFFC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Os 4 tipos de análise</a:t>
            </a:r>
            <a:endParaRPr sz="1600">
              <a:solidFill>
                <a:srgbClr val="AEFFC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  <p:sp>
        <p:nvSpPr>
          <p:cNvPr id="230" name="Google Shape;230;p25"/>
          <p:cNvSpPr txBox="1"/>
          <p:nvPr/>
        </p:nvSpPr>
        <p:spPr>
          <a:xfrm>
            <a:off x="817567" y="2156180"/>
            <a:ext cx="1950600" cy="104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500">
                <a:solidFill>
                  <a:srgbClr val="EEE6E4"/>
                </a:solidFill>
                <a:latin typeface="Space Grotesk Light"/>
                <a:ea typeface="Space Grotesk Light"/>
                <a:cs typeface="Space Grotesk Light"/>
                <a:sym typeface="Space Grotesk Light"/>
              </a:rPr>
              <a:t>03</a:t>
            </a:r>
            <a:endParaRPr sz="3500">
              <a:solidFill>
                <a:srgbClr val="EEE6E4"/>
              </a:solidFill>
              <a:latin typeface="Space Grotesk Light"/>
              <a:ea typeface="Space Grotesk Light"/>
              <a:cs typeface="Space Grotesk Light"/>
              <a:sym typeface="Space Grotesk Light"/>
            </a:endParaRPr>
          </a:p>
        </p:txBody>
      </p:sp>
      <p:sp>
        <p:nvSpPr>
          <p:cNvPr id="231" name="Google Shape;231;p25"/>
          <p:cNvSpPr txBox="1"/>
          <p:nvPr/>
        </p:nvSpPr>
        <p:spPr>
          <a:xfrm flipH="1">
            <a:off x="2800315" y="2332183"/>
            <a:ext cx="5573100" cy="676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AEFFC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Data Driven Maturity Level</a:t>
            </a:r>
            <a:endParaRPr sz="1600">
              <a:solidFill>
                <a:srgbClr val="AEFFC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  <p:sp>
        <p:nvSpPr>
          <p:cNvPr id="232" name="Google Shape;232;p25"/>
          <p:cNvSpPr/>
          <p:nvPr/>
        </p:nvSpPr>
        <p:spPr>
          <a:xfrm rot="5400000">
            <a:off x="1946325" y="1349275"/>
            <a:ext cx="185400" cy="160500"/>
          </a:xfrm>
          <a:prstGeom prst="triangle">
            <a:avLst>
              <a:gd fmla="val 50000" name="adj"/>
            </a:avLst>
          </a:prstGeom>
          <a:solidFill>
            <a:srgbClr val="FFE36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26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pt-BR"/>
              <a:t>Um contexto geral de BI</a:t>
            </a:r>
            <a:endParaRPr/>
          </a:p>
        </p:txBody>
      </p:sp>
      <p:sp>
        <p:nvSpPr>
          <p:cNvPr id="238" name="Google Shape;238;p26"/>
          <p:cNvSpPr txBox="1"/>
          <p:nvPr>
            <p:ph idx="4294967295" type="body"/>
          </p:nvPr>
        </p:nvSpPr>
        <p:spPr>
          <a:xfrm>
            <a:off x="225675" y="1279250"/>
            <a:ext cx="8261700" cy="321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/>
              <a:t>O que é Business Intelligence (BI)?</a:t>
            </a:r>
            <a:endParaRPr sz="2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/>
              <a:t>Um termo amplo que engloba estratégia, tecnologia, processos e ferramentas com objetivo de fornecer suporte </a:t>
            </a:r>
            <a:r>
              <a:rPr lang="pt-BR" sz="2100"/>
              <a:t>à tomada</a:t>
            </a:r>
            <a:r>
              <a:rPr lang="pt-BR" sz="2100"/>
              <a:t> de decisão de uma organização.</a:t>
            </a:r>
            <a:endParaRPr sz="2100"/>
          </a:p>
          <a:p>
            <a:pPr indent="-3619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●"/>
            </a:pPr>
            <a:r>
              <a:rPr lang="pt-BR" sz="2100"/>
              <a:t>BI vs Data Analytics </a:t>
            </a:r>
            <a:r>
              <a:rPr lang="pt-BR" sz="2100"/>
              <a:t>vs Outros</a:t>
            </a:r>
            <a:r>
              <a:rPr lang="pt-BR" sz="2100"/>
              <a:t> termos</a:t>
            </a:r>
            <a:endParaRPr sz="2100"/>
          </a:p>
          <a:p>
            <a:pPr indent="-3619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pt-BR" sz="2100"/>
              <a:t>Olhando para trás vs Olhando para o futuro</a:t>
            </a:r>
            <a:endParaRPr sz="2100"/>
          </a:p>
          <a:p>
            <a:pPr indent="-3619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100"/>
              <a:buChar char="○"/>
            </a:pPr>
            <a:r>
              <a:rPr lang="pt-BR" sz="2100"/>
              <a:t>Dados estruturados </a:t>
            </a:r>
            <a:r>
              <a:rPr lang="pt-BR" sz="2100"/>
              <a:t>vs</a:t>
            </a:r>
            <a:r>
              <a:rPr lang="pt-BR" sz="2100"/>
              <a:t> Não estruturados</a:t>
            </a:r>
            <a:endParaRPr sz="21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1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2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27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65131"/>
              <a:buNone/>
            </a:pPr>
            <a:r>
              <a:rPr lang="pt-BR" sz="1520">
                <a:solidFill>
                  <a:srgbClr val="21212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Os 4 tipos de análise</a:t>
            </a:r>
            <a:endParaRPr sz="1520">
              <a:solidFill>
                <a:srgbClr val="212121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pic>
        <p:nvPicPr>
          <p:cNvPr id="244" name="Google Shape;244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47300" y="820550"/>
            <a:ext cx="6558699" cy="383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28"/>
          <p:cNvSpPr txBox="1"/>
          <p:nvPr/>
        </p:nvSpPr>
        <p:spPr>
          <a:xfrm>
            <a:off x="712300" y="1335950"/>
            <a:ext cx="40614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02024A"/>
                </a:solidFill>
                <a:latin typeface="Space Grotesk"/>
                <a:ea typeface="Space Grotesk"/>
                <a:cs typeface="Space Grotesk"/>
                <a:sym typeface="Space Grotesk"/>
              </a:rPr>
              <a:t>1. Descritiva</a:t>
            </a:r>
            <a:endParaRPr b="1" sz="1800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02024A"/>
                </a:solidFill>
                <a:latin typeface="Space Grotesk"/>
                <a:ea typeface="Space Grotesk"/>
                <a:cs typeface="Space Grotesk"/>
                <a:sym typeface="Space Grotesk"/>
              </a:rPr>
              <a:t>O que aconteceu?</a:t>
            </a:r>
            <a:endParaRPr b="1" sz="1800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02024A"/>
                </a:solidFill>
                <a:latin typeface="Space Grotesk"/>
                <a:ea typeface="Space Grotesk"/>
                <a:cs typeface="Space Grotesk"/>
                <a:sym typeface="Space Grotesk"/>
              </a:rPr>
              <a:t>2. Diagnóstica</a:t>
            </a:r>
            <a:endParaRPr b="1" sz="1800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02024A"/>
                </a:solidFill>
                <a:latin typeface="Space Grotesk"/>
                <a:ea typeface="Space Grotesk"/>
                <a:cs typeface="Space Grotesk"/>
                <a:sym typeface="Space Grotesk"/>
              </a:rPr>
              <a:t>O que está acontecendo?</a:t>
            </a:r>
            <a:endParaRPr b="1" sz="1800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50" name="Google Shape;250;p28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65131"/>
              <a:buNone/>
            </a:pPr>
            <a:r>
              <a:rPr lang="pt-BR" sz="1520">
                <a:solidFill>
                  <a:srgbClr val="21212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Os 4 tipos de análise</a:t>
            </a:r>
            <a:endParaRPr sz="1520">
              <a:solidFill>
                <a:srgbClr val="212121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pic>
        <p:nvPicPr>
          <p:cNvPr id="251" name="Google Shape;251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154225" y="1092675"/>
            <a:ext cx="4844749" cy="2836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29"/>
          <p:cNvSpPr txBox="1"/>
          <p:nvPr/>
        </p:nvSpPr>
        <p:spPr>
          <a:xfrm>
            <a:off x="712300" y="1335950"/>
            <a:ext cx="40614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02024A"/>
                </a:solidFill>
                <a:latin typeface="Space Grotesk"/>
                <a:ea typeface="Space Grotesk"/>
                <a:cs typeface="Space Grotesk"/>
                <a:sym typeface="Space Grotesk"/>
              </a:rPr>
              <a:t>3. Preditiva</a:t>
            </a:r>
            <a:endParaRPr b="1" sz="1800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02024A"/>
                </a:solidFill>
                <a:latin typeface="Space Grotesk"/>
                <a:ea typeface="Space Grotesk"/>
                <a:cs typeface="Space Grotesk"/>
                <a:sym typeface="Space Grotesk"/>
              </a:rPr>
              <a:t>O que pode acontecer?</a:t>
            </a:r>
            <a:endParaRPr b="1" sz="1800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02024A"/>
                </a:solidFill>
                <a:latin typeface="Space Grotesk"/>
                <a:ea typeface="Space Grotesk"/>
                <a:cs typeface="Space Grotesk"/>
                <a:sym typeface="Space Grotesk"/>
              </a:rPr>
              <a:t>4. Prescritiva</a:t>
            </a:r>
            <a:endParaRPr b="1" sz="1800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1800">
                <a:solidFill>
                  <a:srgbClr val="02024A"/>
                </a:solidFill>
                <a:latin typeface="Space Grotesk"/>
                <a:ea typeface="Space Grotesk"/>
                <a:cs typeface="Space Grotesk"/>
                <a:sym typeface="Space Grotesk"/>
              </a:rPr>
              <a:t>O que precisamos fazer?</a:t>
            </a:r>
            <a:endParaRPr b="1" sz="1800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57" name="Google Shape;257;p29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65131"/>
              <a:buNone/>
            </a:pPr>
            <a:r>
              <a:rPr lang="pt-BR" sz="1520">
                <a:solidFill>
                  <a:srgbClr val="21212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Os 4 tipos de análise</a:t>
            </a:r>
            <a:endParaRPr sz="1520">
              <a:solidFill>
                <a:srgbClr val="212121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pic>
        <p:nvPicPr>
          <p:cNvPr id="258" name="Google Shape;25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00250" y="1278150"/>
            <a:ext cx="4631374" cy="269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040427">
            <a:alpha val="2600"/>
          </a:srgbClr>
        </a:solidFill>
      </p:bgPr>
    </p:bg>
    <p:spTree>
      <p:nvGrpSpPr>
        <p:cNvPr id="262" name="Shape 2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Google Shape;263;p30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65131"/>
              <a:buNone/>
            </a:pPr>
            <a:r>
              <a:rPr lang="pt-BR" sz="1520">
                <a:solidFill>
                  <a:srgbClr val="21212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Data Driven Maturity Level</a:t>
            </a:r>
            <a:endParaRPr sz="1520">
              <a:solidFill>
                <a:srgbClr val="212121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cxnSp>
        <p:nvCxnSpPr>
          <p:cNvPr id="264" name="Google Shape;264;p30"/>
          <p:cNvCxnSpPr/>
          <p:nvPr/>
        </p:nvCxnSpPr>
        <p:spPr>
          <a:xfrm>
            <a:off x="-14150" y="558925"/>
            <a:ext cx="1549500" cy="0"/>
          </a:xfrm>
          <a:prstGeom prst="straightConnector1">
            <a:avLst/>
          </a:prstGeom>
          <a:noFill/>
          <a:ln cap="flat" cmpd="sng" w="19050">
            <a:solidFill>
              <a:srgbClr val="AEFFC1"/>
            </a:solidFill>
            <a:prstDash val="solid"/>
            <a:round/>
            <a:headEnd len="med" w="med" type="none"/>
            <a:tailEnd len="med" w="med" type="none"/>
          </a:ln>
        </p:spPr>
      </p:cxnSp>
      <p:pic>
        <p:nvPicPr>
          <p:cNvPr id="265" name="Google Shape;265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9513" y="-411137"/>
            <a:ext cx="1181400" cy="118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6" name="Google Shape;266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514575" y="3315088"/>
            <a:ext cx="3709850" cy="370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67" name="Google Shape;267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457012" y="4407225"/>
            <a:ext cx="1181400" cy="1181400"/>
          </a:xfrm>
          <a:prstGeom prst="rect">
            <a:avLst/>
          </a:prstGeom>
          <a:noFill/>
          <a:ln>
            <a:noFill/>
          </a:ln>
        </p:spPr>
      </p:pic>
      <p:sp>
        <p:nvSpPr>
          <p:cNvPr id="268" name="Google Shape;268;p30"/>
          <p:cNvSpPr txBox="1"/>
          <p:nvPr>
            <p:ph idx="2" type="title"/>
          </p:nvPr>
        </p:nvSpPr>
        <p:spPr>
          <a:xfrm>
            <a:off x="4355700" y="1259150"/>
            <a:ext cx="44976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7826"/>
              <a:buFont typeface="Arial"/>
              <a:buNone/>
            </a:pPr>
            <a:r>
              <a:rPr lang="pt-BR"/>
              <a:t>"Antes de ter Ferramentas Analíticas, precisamos ter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7826"/>
              <a:buFont typeface="Arial"/>
              <a:buNone/>
            </a:pPr>
            <a:r>
              <a:rPr lang="pt-BR"/>
              <a:t>Inteligência Analítica"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9" name="Google Shape;269;p30"/>
          <p:cNvSpPr txBox="1"/>
          <p:nvPr>
            <p:ph idx="3" type="title"/>
          </p:nvPr>
        </p:nvSpPr>
        <p:spPr>
          <a:xfrm>
            <a:off x="162600" y="3987775"/>
            <a:ext cx="3921600" cy="94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/>
              <a:t>Fonte: </a:t>
            </a:r>
            <a:r>
              <a:rPr lang="pt-BR" sz="1100" u="sng">
                <a:solidFill>
                  <a:schemeClr val="hlink"/>
                </a:solidFill>
                <a:hlinkClick r:id="rId5"/>
              </a:rPr>
              <a:t>Cappra</a:t>
            </a:r>
            <a:endParaRPr sz="1100"/>
          </a:p>
        </p:txBody>
      </p:sp>
      <p:pic>
        <p:nvPicPr>
          <p:cNvPr id="270" name="Google Shape;270;p3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62600" y="1279155"/>
            <a:ext cx="4050901" cy="22177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5" name="Google Shape;275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14575" y="3315088"/>
            <a:ext cx="3709850" cy="3709850"/>
          </a:xfrm>
          <a:prstGeom prst="rect">
            <a:avLst/>
          </a:prstGeom>
          <a:noFill/>
          <a:ln>
            <a:noFill/>
          </a:ln>
        </p:spPr>
      </p:pic>
      <p:sp>
        <p:nvSpPr>
          <p:cNvPr id="276" name="Google Shape;276;p31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65131"/>
              <a:buNone/>
            </a:pPr>
            <a:r>
              <a:rPr lang="pt-BR" sz="1520">
                <a:solidFill>
                  <a:srgbClr val="21212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Processos &gt;&gt;&gt;&gt; Ferramentas</a:t>
            </a:r>
            <a:endParaRPr sz="1520">
              <a:solidFill>
                <a:srgbClr val="212121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pic>
        <p:nvPicPr>
          <p:cNvPr id="277" name="Google Shape;277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3775" y="644178"/>
            <a:ext cx="8060827" cy="4168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2" name="Google Shape;28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14575" y="3315088"/>
            <a:ext cx="3709850" cy="3709850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32"/>
          <p:cNvSpPr txBox="1"/>
          <p:nvPr>
            <p:ph idx="4294967295" type="title"/>
          </p:nvPr>
        </p:nvSpPr>
        <p:spPr>
          <a:xfrm>
            <a:off x="147850" y="941950"/>
            <a:ext cx="8496000" cy="1515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pt-BR" sz="2920"/>
              <a:t>Não foque em aprender ferramentas, entenda</a:t>
            </a:r>
            <a:endParaRPr sz="292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pt-BR" sz="2920"/>
              <a:t>os processos que as ferramentas buscam</a:t>
            </a:r>
            <a:endParaRPr sz="292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90"/>
              <a:buFont typeface="Arial"/>
              <a:buNone/>
            </a:pPr>
            <a:r>
              <a:rPr lang="pt-BR" sz="2920"/>
              <a:t>resolver!</a:t>
            </a:r>
            <a:endParaRPr sz="292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t/>
            </a:r>
            <a:endParaRPr sz="2920"/>
          </a:p>
        </p:txBody>
      </p:sp>
      <p:sp>
        <p:nvSpPr>
          <p:cNvPr id="284" name="Google Shape;284;p32"/>
          <p:cNvSpPr txBox="1"/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ct val="65131"/>
              <a:buNone/>
            </a:pPr>
            <a:r>
              <a:rPr lang="pt-BR" sz="1520">
                <a:solidFill>
                  <a:srgbClr val="21212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Processos &gt;&gt;&gt;&gt; Ferramentas</a:t>
            </a:r>
            <a:endParaRPr sz="1520">
              <a:solidFill>
                <a:srgbClr val="212121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